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99" r:id="rId1"/>
  </p:sldMasterIdLst>
  <p:notesMasterIdLst>
    <p:notesMasterId r:id="rId35"/>
  </p:notesMasterIdLst>
  <p:handoutMasterIdLst>
    <p:handoutMasterId r:id="rId36"/>
  </p:handoutMasterIdLst>
  <p:sldIdLst>
    <p:sldId id="441" r:id="rId2"/>
    <p:sldId id="456" r:id="rId3"/>
    <p:sldId id="465" r:id="rId4"/>
    <p:sldId id="457" r:id="rId5"/>
    <p:sldId id="484" r:id="rId6"/>
    <p:sldId id="485" r:id="rId7"/>
    <p:sldId id="486" r:id="rId8"/>
    <p:sldId id="458" r:id="rId9"/>
    <p:sldId id="459" r:id="rId10"/>
    <p:sldId id="460" r:id="rId11"/>
    <p:sldId id="487" r:id="rId12"/>
    <p:sldId id="488" r:id="rId13"/>
    <p:sldId id="489" r:id="rId14"/>
    <p:sldId id="443" r:id="rId15"/>
    <p:sldId id="362" r:id="rId16"/>
    <p:sldId id="448" r:id="rId17"/>
    <p:sldId id="467" r:id="rId18"/>
    <p:sldId id="468" r:id="rId19"/>
    <p:sldId id="469" r:id="rId20"/>
    <p:sldId id="476" r:id="rId21"/>
    <p:sldId id="477" r:id="rId22"/>
    <p:sldId id="478" r:id="rId23"/>
    <p:sldId id="479" r:id="rId24"/>
    <p:sldId id="480" r:id="rId25"/>
    <p:sldId id="445" r:id="rId26"/>
    <p:sldId id="464" r:id="rId27"/>
    <p:sldId id="470" r:id="rId28"/>
    <p:sldId id="471" r:id="rId29"/>
    <p:sldId id="472" r:id="rId30"/>
    <p:sldId id="473" r:id="rId31"/>
    <p:sldId id="474" r:id="rId32"/>
    <p:sldId id="475" r:id="rId33"/>
    <p:sldId id="481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Malgun Gothic" panose="020B0503020000020004" pitchFamily="34" charset="-127"/>
      <p:regular r:id="rId42"/>
      <p:bold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等线 Light" panose="02010600030101010101" pitchFamily="2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微软雅黑" panose="020B0503020204020204" pitchFamily="34" charset="-122"/>
      <p:regular r:id="rId47"/>
      <p:bold r:id="rId4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8" autoAdjust="0"/>
    <p:restoredTop sz="95256" autoAdjust="0"/>
  </p:normalViewPr>
  <p:slideViewPr>
    <p:cSldViewPr>
      <p:cViewPr varScale="1">
        <p:scale>
          <a:sx n="86" d="100"/>
          <a:sy n="86" d="100"/>
        </p:scale>
        <p:origin x="14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437CA47-B1FD-254C-86AF-266040D2BC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1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E3DFF50-3CD7-884F-998D-36F1AB8460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defRPr sz="1200"/>
            </a:lvl1pPr>
          </a:lstStyle>
          <a:p>
            <a:pPr>
              <a:defRPr/>
            </a:pPr>
            <a:fld id="{E0F4A6A0-FE9F-5E41-BF12-E3EBC0843D8E}" type="datetimeFigureOut">
              <a:rPr lang="zh-CN" altLang="en-US"/>
              <a:pPr>
                <a:defRPr/>
              </a:pPr>
              <a:t>2023/5/16</a:t>
            </a:fld>
            <a:endParaRPr lang="en-US" altLang="zh-CN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7D3B26CF-91C4-DC48-BCA9-93E41398B7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1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72C01690-8CB7-1B4C-B76B-4E5AA73173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sz="1200" smtClean="0"/>
            </a:lvl1pPr>
          </a:lstStyle>
          <a:p>
            <a:pPr>
              <a:defRPr/>
            </a:pPr>
            <a:fld id="{959D6980-0C4A-DB46-85D0-791F6BC8F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CC4CAA-75C9-7940-A7D7-240FDC8A34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519887-7C3C-564A-BD6C-3C611ED6BFC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555BAEF-DFA0-C542-85CD-DAE609101D5E}" type="datetimeFigureOut">
              <a:rPr lang="zh-CN" altLang="en-US"/>
              <a:pPr>
                <a:defRPr/>
              </a:pPr>
              <a:t>2023/5/16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B32757B-43D1-BF48-882C-21F682811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85339F63-086F-9641-B71E-968052685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E7217D-0F21-F848-9255-F1F9018758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1BFB8E-5DC5-114E-9CED-E242E665B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7E6D3CD2-79C2-5147-AD0C-04394B4334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9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4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7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8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3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1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9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089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6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18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0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32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30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450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9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60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785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62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18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0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03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6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18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207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43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70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1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1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1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8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42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8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D3CD2-79C2-5147-AD0C-04394B43343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3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DC7D6-CE47-41C9-8ABD-0F44442E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1CB938-A9FE-416D-B895-02FB14BE5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5ADBF-1889-48AD-B6C0-CFAE5D32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C16BA-D23E-467F-B57D-A34DA864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47E5E-3594-4DBE-BC48-F8FC074A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85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907F1-7A41-4678-BE44-9FFE088A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C00D0F-2AEC-4F5D-8672-64B58D1F3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46F82-4E7C-4F11-ABDB-FB188729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948F2B-CB3C-47D5-9A72-13118E1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A104C-4FC2-4E93-AA2E-A49B8C8B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6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02793A-9027-44DF-9FCC-A1E671552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CD0E5E-F6D6-42F4-82AE-809244008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F0319-39A6-494F-A6B0-A6A570EF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778D0-BBF9-496A-B2BF-33DF0DE3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EECFA-89C2-4658-9A63-FC9FE4DE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5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9E58-83F8-4CC8-B4B4-A6A2691D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647C4-2D91-4F4B-AFD0-57FB154F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4E23F-5582-4713-9DEC-C53746BD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FAC309-6C0D-4AE4-85C6-2FCAB65E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DCDCA-F373-4ADE-9535-1C0B4EAB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4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1336F-AEB9-464B-993B-BDB7F946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1CA7D6-293C-4C75-B416-E8AB13B0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31CF3-1482-4F22-9175-C43A37C6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F81F2-BBD0-4B4C-8C0C-9BC3DD04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ACF3-C18A-45E3-A2F6-3759ED6F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2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BE8C1-8243-42F1-A07D-8199AE3C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E1DFA-502E-4E72-8A12-BB1DFCE67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444B5-0BE4-4D31-BB80-937141DD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B5F1C-6C5F-4988-8E03-3A031163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2BC3F9-2C1F-436D-A63A-BCB31CDF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1998C-B35A-402C-99A2-E10D005C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0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E2963-73F3-4AE8-9B0E-746B4ACB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DFEA05-CA13-4005-8136-102CAB602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755EBB-3394-434C-826E-80F190E8A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84D901-9B3B-47FB-BAFC-950F75BAD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4C87FE-5ED1-4B48-A5D4-871D57532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9A962D-72BD-476B-9D68-B04ED7BE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B444A-EF29-4189-A6FB-54332527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AEFFDE-3D57-401A-9ABB-A1B419B1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A16B-9B65-487B-8A70-7D67A1FF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53154-6C18-48BC-837D-357367E7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93A88D-0231-4BA8-9CCD-60076AAD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E3EEDD-A6A0-4467-8A7E-42105F2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8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4A1417-0D38-47C3-A88C-FD9CA1A1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B8CE6C-097F-43FB-B79E-A8F4BE9C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4A8FE-FDAA-4C0E-B20D-812FD6A2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73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AD6A-9597-4395-86C9-B164A950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76C30-FABA-4564-8740-A10132BE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0355E9-1380-471B-A317-E9065EB77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52298A-AFDE-47CA-BA50-0D415A93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288658-015B-4401-8942-7908FF9F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065389-4184-408D-8EF7-DB21173C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1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4ACEA-974B-48EF-B8E2-6966E36F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E5BA17-28C8-4BC5-9D6B-2DA26DFA2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8D074D-40DA-403F-A82E-67B1E51C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A0250-7182-4B45-B193-43F8B9FE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16C7F-4C5C-46AA-9141-EE1B956F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16E2BB-E997-4C53-8F79-37DC329E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6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8F4280-BCEE-4B9F-BD33-3DBB88F1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FA077-C67C-4461-8942-7C98FB928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9E298-1556-49C7-AA69-41D73C21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E8EA0-80CB-4B73-B27F-D9A68847115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9109-80F2-4C5E-B92E-A31533877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4DA69-A580-4EE0-AB0F-FDAAC9398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58D23-69D7-4CF8-A74C-32FDCD84C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50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302BC-8BEF-728F-B058-F033FE71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F6ED9-E3D9-EA0B-1C8F-66AFE3B3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48482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聚类（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）：是一个把数据对象划分成不同子集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的过程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簇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(cluster):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一组数据对象的集合。每个子集是一个簇，簇中的对象彼此相似，但与其他簇中的对象彼此不不相似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由聚类分析产生的簇的集合称作一个聚类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聚类被称作无监督学习，没有预先指定类别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83D9D-D69B-D525-95DA-95A6B719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793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E5F33-E3D1-F8E2-3EBE-A41CC3EB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存储聚类特征向量的矩阵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A3C063-02DC-5F4D-1B6A-8088F412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BB9EC93-99F2-0589-33B2-FA8027CCD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606005"/>
              </p:ext>
            </p:extLst>
          </p:nvPr>
        </p:nvGraphicFramePr>
        <p:xfrm>
          <a:off x="1639884" y="1988424"/>
          <a:ext cx="1059908" cy="35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r:id="rId4" imgW="457200" imgH="152400" progId="Equation.DSMT4">
                  <p:embed/>
                </p:oleObj>
              </mc:Choice>
              <mc:Fallback>
                <p:oleObj r:id="rId4" imgW="457200" imgH="1524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1A7305E-173C-4E3C-9AC2-6254621DD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4" y="1988424"/>
                        <a:ext cx="1059908" cy="353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9030627-6DE7-E890-CD76-7D55E9B40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09494"/>
              </p:ext>
            </p:extLst>
          </p:nvPr>
        </p:nvGraphicFramePr>
        <p:xfrm>
          <a:off x="2699792" y="1422400"/>
          <a:ext cx="4452081" cy="148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r:id="rId6" imgW="1790700" imgH="596900" progId="Equation.DSMT4">
                  <p:embed/>
                </p:oleObj>
              </mc:Choice>
              <mc:Fallback>
                <p:oleObj r:id="rId6" imgW="1790700" imgH="5969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D79EC58-4BB3-4659-BD06-1AA476A8F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422400"/>
                        <a:ext cx="4452081" cy="1485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A046A66-2E50-9930-D637-B91A4AF88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459084"/>
              </p:ext>
            </p:extLst>
          </p:nvPr>
        </p:nvGraphicFramePr>
        <p:xfrm>
          <a:off x="424852" y="3209572"/>
          <a:ext cx="8467628" cy="273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SmartDraw" r:id="rId8" imgW="5980176" imgH="1933956" progId="SmartDraw.2">
                  <p:embed/>
                </p:oleObj>
              </mc:Choice>
              <mc:Fallback>
                <p:oleObj name="SmartDraw" r:id="rId8" imgW="5980176" imgH="1933956" progId="SmartDraw.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5356F11-23F8-4048-A399-447E8B5C81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52" y="3209572"/>
                        <a:ext cx="8467628" cy="27397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19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CEDE8-548E-4435-A393-685502E7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评价聚类质量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92856-49C4-F1F1-C61E-CF5CC7ED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差异度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相似度矩阵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有一个单独的质量评估函数来评判一个簇的好坏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对不同类型的变量，距离函数的定义通常是不同的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根据实际的应用和数据的语义，在计算距离的时候，不同的变量有不同的权值相联系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很难定义“足够相似了”或者“足够好了”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CCF24-05B0-675C-1AC8-77F50FFA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873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7A6EE2-2E21-D492-7066-A999D206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计算数据间的距离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C1363C-1047-833C-4FCE-007B4503C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476374"/>
                <a:ext cx="8301038" cy="484822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通常使用距离来衡量两个对象之间的相异度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b="1" dirty="0"/>
                  <a:t>常用的距离度量方法</a:t>
                </a:r>
                <a:r>
                  <a:rPr kumimoji="1" lang="en-US" altLang="zh-CN" b="1" dirty="0"/>
                  <a:t>:</a:t>
                </a:r>
              </a:p>
              <a:p>
                <a:r>
                  <a:rPr kumimoji="1" lang="zh-CN" altLang="en-US" dirty="0"/>
                  <a:t>明考斯基距离</a:t>
                </a:r>
                <a:r>
                  <a:rPr kumimoji="1" lang="en-US" altLang="zh-CN" dirty="0"/>
                  <a:t>(</a:t>
                </a:r>
                <a:r>
                  <a:rPr kumimoji="1" lang="en" altLang="zh-CN" dirty="0" err="1"/>
                  <a:t>Minkowski</a:t>
                </a:r>
                <a:r>
                  <a:rPr kumimoji="1" lang="zh-CN" altLang="en-US" dirty="0"/>
                  <a:t> </a:t>
                </a:r>
                <a:r>
                  <a:rPr kumimoji="1" lang="en" altLang="zh-CN" dirty="0"/>
                  <a:t>distance):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g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" altLang="zh-CN" dirty="0"/>
              </a:p>
              <a:p>
                <a:r>
                  <a:rPr kumimoji="1" lang="zh-CN" altLang="en-US" dirty="0"/>
                  <a:t>其中，</a:t>
                </a:r>
                <a:r>
                  <a:rPr kumimoji="1" lang="en" altLang="zh-CN" i="1" dirty="0" err="1"/>
                  <a:t>i</a:t>
                </a:r>
                <a:r>
                  <a:rPr kumimoji="1" lang="en" altLang="zh-CN" dirty="0"/>
                  <a:t>=(</a:t>
                </a:r>
                <a:r>
                  <a:rPr kumimoji="1" lang="en" altLang="zh-CN" i="1" dirty="0"/>
                  <a:t>x</a:t>
                </a:r>
                <a:r>
                  <a:rPr kumimoji="1" lang="en" altLang="zh-CN" i="1" baseline="-25000" dirty="0"/>
                  <a:t>i1</a:t>
                </a:r>
                <a:r>
                  <a:rPr kumimoji="1" lang="en-US" altLang="zh-CN" dirty="0"/>
                  <a:t>,</a:t>
                </a:r>
                <a:r>
                  <a:rPr kumimoji="1" lang="en-US" altLang="zh-CN" i="1" dirty="0"/>
                  <a:t>x</a:t>
                </a:r>
                <a:r>
                  <a:rPr kumimoji="1" lang="en-US" altLang="zh-CN" i="1" baseline="-25000" dirty="0"/>
                  <a:t>i</a:t>
                </a:r>
                <a:r>
                  <a:rPr kumimoji="1" lang="en" altLang="zh-CN" i="1" baseline="-25000" dirty="0"/>
                  <a:t>2</a:t>
                </a:r>
                <a:r>
                  <a:rPr kumimoji="1" lang="en" altLang="zh-CN" dirty="0"/>
                  <a:t>…</a:t>
                </a:r>
                <a:r>
                  <a:rPr kumimoji="1" lang="zh-CN" altLang="en" dirty="0"/>
                  <a:t>，</a:t>
                </a:r>
                <a:r>
                  <a:rPr lang="en-US" altLang="zh-CN" i="1" dirty="0"/>
                  <a:t>x</a:t>
                </a:r>
                <a:r>
                  <a:rPr kumimoji="1" lang="en" altLang="zh-CN" i="1" baseline="-25000" dirty="0" err="1"/>
                  <a:t>ip</a:t>
                </a:r>
                <a:r>
                  <a:rPr kumimoji="1" lang="en" altLang="zh-CN" dirty="0"/>
                  <a:t>)</a:t>
                </a:r>
                <a:r>
                  <a:rPr kumimoji="1" lang="zh-CN" altLang="en-US" dirty="0"/>
                  <a:t>和</a:t>
                </a:r>
                <a:r>
                  <a:rPr kumimoji="1" lang="en" altLang="zh-CN" i="1" dirty="0"/>
                  <a:t>j</a:t>
                </a:r>
                <a:r>
                  <a:rPr kumimoji="1" lang="en" altLang="zh-CN" dirty="0"/>
                  <a:t>=(</a:t>
                </a:r>
                <a:r>
                  <a:rPr kumimoji="1" lang="en" altLang="zh-CN" i="1" dirty="0"/>
                  <a:t>x</a:t>
                </a:r>
                <a:r>
                  <a:rPr kumimoji="1" lang="en" altLang="zh-CN" i="1" baseline="-25000" dirty="0"/>
                  <a:t>j1</a:t>
                </a:r>
                <a:r>
                  <a:rPr kumimoji="1" lang="en" altLang="zh-CN" dirty="0"/>
                  <a:t>, </a:t>
                </a:r>
                <a:r>
                  <a:rPr kumimoji="1" lang="en" altLang="zh-CN" i="1" dirty="0" err="1"/>
                  <a:t>x</a:t>
                </a:r>
                <a:r>
                  <a:rPr kumimoji="1" lang="en" altLang="zh-CN" i="1" baseline="-25000" dirty="0" err="1"/>
                  <a:t>j</a:t>
                </a:r>
                <a:r>
                  <a:rPr kumimoji="1" lang="en-US" altLang="zh-CN" i="1" baseline="-25000" dirty="0"/>
                  <a:t>2</a:t>
                </a:r>
                <a:r>
                  <a:rPr kumimoji="1" lang="en" altLang="zh-CN" dirty="0"/>
                  <a:t>, …</a:t>
                </a:r>
                <a:r>
                  <a:rPr kumimoji="1" lang="en-US" altLang="zh-CN" dirty="0"/>
                  <a:t>,</a:t>
                </a:r>
                <a:r>
                  <a:rPr kumimoji="1" lang="en" altLang="zh-CN" dirty="0"/>
                  <a:t> </a:t>
                </a:r>
                <a:r>
                  <a:rPr kumimoji="1" lang="en-US" altLang="zh-CN" i="1" dirty="0" err="1"/>
                  <a:t>x</a:t>
                </a:r>
                <a:r>
                  <a:rPr lang="en-US" altLang="zh-CN" i="1" baseline="-25000" dirty="0" err="1"/>
                  <a:t>j</a:t>
                </a:r>
                <a:r>
                  <a:rPr kumimoji="1" lang="en" altLang="zh-CN" i="1" baseline="-25000" dirty="0"/>
                  <a:t>p</a:t>
                </a:r>
                <a:r>
                  <a:rPr kumimoji="1" lang="en" altLang="zh-CN" dirty="0"/>
                  <a:t>)</a:t>
                </a:r>
                <a:r>
                  <a:rPr kumimoji="1" lang="zh-CN" altLang="en-US" dirty="0"/>
                  <a:t>是两个</a:t>
                </a:r>
                <a:r>
                  <a:rPr kumimoji="1" lang="en" altLang="zh-CN" i="1" dirty="0"/>
                  <a:t>p</a:t>
                </a:r>
                <a:r>
                  <a:rPr kumimoji="1" lang="zh-CN" altLang="en-US" dirty="0"/>
                  <a:t>维的数据对象，</a:t>
                </a:r>
                <a:r>
                  <a:rPr kumimoji="1" lang="en" altLang="zh-CN" i="1" dirty="0"/>
                  <a:t>q</a:t>
                </a:r>
                <a:r>
                  <a:rPr kumimoji="1" lang="zh-CN" altLang="en-US" dirty="0"/>
                  <a:t>是一个正整数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当</a:t>
                </a:r>
                <a:r>
                  <a:rPr lang="en-US" altLang="zh-CN" i="1" dirty="0"/>
                  <a:t>q</a:t>
                </a:r>
                <a:r>
                  <a:rPr kumimoji="1" lang="en" altLang="zh-CN" dirty="0"/>
                  <a:t>=1</a:t>
                </a:r>
                <a:r>
                  <a:rPr kumimoji="1" lang="zh-CN" altLang="en-US" dirty="0"/>
                  <a:t>时，</a:t>
                </a: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zh-CN" altLang="en-US" dirty="0"/>
                  <a:t>称为曼哈顿距离</a:t>
                </a:r>
                <a:r>
                  <a:rPr kumimoji="1" lang="en-US" altLang="zh-CN" dirty="0"/>
                  <a:t>(</a:t>
                </a:r>
                <a:r>
                  <a:rPr kumimoji="1" lang="en" altLang="zh-CN" dirty="0"/>
                  <a:t>Manhattan distance)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|+…+|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C1363C-1047-833C-4FCE-007B4503C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476374"/>
                <a:ext cx="8301038" cy="4848225"/>
              </a:xfrm>
              <a:blipFill>
                <a:blip r:embed="rId3"/>
                <a:stretch>
                  <a:fillRect l="-1322" t="-1887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6978C-6C98-23BC-0233-831BB7A1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377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AFF08-9A93-A402-E588-0B192575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计算数据间的距离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B5FDC6-B466-A810-51CF-019E39E71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q=2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时，</a:t>
                </a:r>
                <a:r>
                  <a:rPr kumimoji="1" lang="en-US" altLang="zh-CN" sz="24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就成为欧几里德距离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距离函数有如下特性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d(</a:t>
                </a:r>
                <a:r>
                  <a:rPr kumimoji="1" lang="en-US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i,j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≥ 0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d(</a:t>
                </a:r>
                <a:r>
                  <a:rPr kumimoji="1" lang="en-US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i,i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)=0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d(</a:t>
                </a:r>
                <a:r>
                  <a:rPr kumimoji="1" lang="en-US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i,j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)=d(</a:t>
                </a:r>
                <a:r>
                  <a:rPr kumimoji="1" lang="en-US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j,i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B5FDC6-B466-A810-51CF-019E39E71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3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552AEA-EA74-AB60-0D49-95F23D61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454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14017-E152-B68A-54ED-F62D23B7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划分方法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C10F8-F6FA-2EBA-2FE0-A9831E3A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0" y="1384490"/>
            <a:ext cx="8543007" cy="59329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划分方法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：给定一个</a:t>
            </a:r>
            <a:r>
              <a:rPr kumimoji="1"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个对象的集合，划分方法构建数据的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个分区，其中每个分区表示一个簇，</a:t>
            </a:r>
            <a:r>
              <a:rPr kumimoji="1" lang="en-US" altLang="zh-CN" sz="24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≤</a:t>
            </a:r>
            <a:r>
              <a:rPr kumimoji="1" lang="en-US" altLang="zh-CN" sz="24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en-US" altLang="zh-CN" sz="24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采取互斥的簇划分，即每个对象必须恰好属于一个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簇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给定分区数</a:t>
            </a:r>
            <a:r>
              <a:rPr kumimoji="1" lang="en" altLang="zh-CN" sz="2400" dirty="0"/>
              <a:t>k</a:t>
            </a:r>
            <a:r>
              <a:rPr kumimoji="1" lang="zh-CN" altLang="en-US" sz="2400" dirty="0"/>
              <a:t>，创建初始划分，采用迭代的重定位技术，通过把对象从一个簇移动到另一个簇来改进划分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采用启发式方法，例：</a:t>
            </a:r>
            <a:r>
              <a:rPr lang="en" altLang="zh-CN" sz="2400" dirty="0"/>
              <a:t>k-</a:t>
            </a:r>
            <a:r>
              <a:rPr lang="zh-CN" altLang="en-US" sz="2400" dirty="0"/>
              <a:t>均值和</a:t>
            </a:r>
            <a:r>
              <a:rPr lang="en" altLang="zh-CN" sz="2400" dirty="0"/>
              <a:t>k-</a:t>
            </a:r>
            <a:r>
              <a:rPr lang="zh-CN" altLang="en-US" sz="2400" dirty="0"/>
              <a:t>中心点算法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适合发现小规模球状簇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FA9B7-36F3-7486-CD00-14918314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728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K均值算法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350108"/>
                <a:ext cx="8301038" cy="5247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假设数据集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包含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个对象。划分方法把</a:t>
                </a:r>
                <a:r>
                  <a:rPr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中的对象分配到</a:t>
                </a:r>
                <a:r>
                  <a:rPr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1≤</a:t>
                </a:r>
                <a:r>
                  <a:rPr lang="en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j≤k</a:t>
                </a:r>
                <a:r>
                  <a:rPr lang="zh-CN" altLang="e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</m:oMath>
                </a14:m>
                <a:r>
                  <a:rPr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=∅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以及一个整数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，要求找出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以及各自的质心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，误差平方和为：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75"/>
                  </a:spcBef>
                  <a:spcAft>
                    <a:spcPts val="675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75"/>
                  </a:spcBef>
                  <a:spcAft>
                    <a:spcPts val="675"/>
                  </a:spcAft>
                </a:pPr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𝑑𝑖𝑠𝑡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是向量与质心的欧氏距离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称作聚类的准则函数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，是数据集中所有对象的误差的平方和</a:t>
                </a:r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350108"/>
                <a:ext cx="8301038" cy="5247244"/>
              </a:xfrm>
              <a:blipFill>
                <a:blip r:embed="rId3"/>
                <a:stretch>
                  <a:fillRect l="-1070" t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2004F1-9474-C2E3-2AF6-09D9D6EC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986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25964-DF9F-59C9-8976-42CABFB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K-</a:t>
            </a:r>
            <a:r>
              <a:rPr kumimoji="1" lang="zh-CN" altLang="en-US" dirty="0"/>
              <a:t>均值算法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06431-C7BD-CF8B-5F8B-C431B3AB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4" y="1476374"/>
            <a:ext cx="8582025" cy="5120977"/>
          </a:xfrm>
        </p:spPr>
        <p:txBody>
          <a:bodyPr/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：簇的数目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：包含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个对象的数据集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输出：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个簇的集合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中任意选择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个对象作为初始中心；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repeat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根据簇中对象的均值，将每个对象分配到最相似的簇；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更新簇均值，即重新计算每个簇中对象的均值；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until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不再发生变化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E11BB7-733C-AA2A-4DE5-278AE2AD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571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023A0-2F4A-D7D1-7DE5-4BBAAFA1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K-</a:t>
            </a:r>
            <a:r>
              <a:rPr kumimoji="1" lang="zh-CN" altLang="en-US" dirty="0"/>
              <a:t>均值算法优缺点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015F4-811E-D410-C7B7-575817C6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简单，快速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适合常规数据集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kumimoji="1"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值难确定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复杂度与样本呈线性关系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很难发现任意形状的簇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D8246-D4A7-A298-2E37-E7C41A73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9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27C869-ED91-F183-03F2-EC8F95E2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9BB8C-8504-62ED-7D6A-9B124DAC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39" y="977900"/>
            <a:ext cx="6910536" cy="52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843722-FF42-F5B9-AAD1-8F18C74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A198A-0C7F-49D0-5ACC-43A8D1F8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98" y="802296"/>
            <a:ext cx="7128792" cy="5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A109D-8AE7-77F6-D552-CAD39EC3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FA5C0F-EB76-5D76-255E-B865A845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6E79A-A164-D5E8-FE9F-950FE344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4" y="1422400"/>
            <a:ext cx="8153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means1.mp4" descr="kmeans1.mp4">
            <a:hlinkClick r:id="" action="ppaction://media"/>
            <a:extLst>
              <a:ext uri="{FF2B5EF4-FFF2-40B4-BE49-F238E27FC236}">
                <a16:creationId xmlns:a16="http://schemas.microsoft.com/office/drawing/2014/main" id="{B5834798-B211-B8FE-EB77-A39F300422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3338" y="822325"/>
            <a:ext cx="6951662" cy="521335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3E384-DA6B-3ACD-FFB1-0D2053EB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45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D69F0-7F87-5DD4-33DA-134F5511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kmeans2.mp4" descr="kmeans2.mp4">
            <a:hlinkClick r:id="" action="ppaction://media"/>
            <a:extLst>
              <a:ext uri="{FF2B5EF4-FFF2-40B4-BE49-F238E27FC236}">
                <a16:creationId xmlns:a16="http://schemas.microsoft.com/office/drawing/2014/main" id="{289919C3-9296-553F-E9D6-4660610AEB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150" y="1825625"/>
            <a:ext cx="6235700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CC7EB-DB7B-BF31-12E2-97E19F6D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8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65E0D-E431-B0CE-604F-F1F359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kmeans3.mp4" descr="kmeans3.mp4">
            <a:hlinkClick r:id="" action="ppaction://media"/>
            <a:extLst>
              <a:ext uri="{FF2B5EF4-FFF2-40B4-BE49-F238E27FC236}">
                <a16:creationId xmlns:a16="http://schemas.microsoft.com/office/drawing/2014/main" id="{91C79916-A5E8-5D93-E09D-3CCA4B8F5B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150" y="1825625"/>
            <a:ext cx="6235700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019475-F57B-4ADE-B968-2B694359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112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8A601-9375-73BA-ED88-99F6E218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kmeans4.mp4" descr="kmeans4.mp4">
            <a:hlinkClick r:id="" action="ppaction://media"/>
            <a:extLst>
              <a:ext uri="{FF2B5EF4-FFF2-40B4-BE49-F238E27FC236}">
                <a16:creationId xmlns:a16="http://schemas.microsoft.com/office/drawing/2014/main" id="{AD933817-93A7-8B75-5A3E-9039C7B2F3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150" y="1825625"/>
            <a:ext cx="6235700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E9F32-F44A-B0A1-55D3-4E1B27E5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79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0C4E4-CC55-70C8-7A00-A18EFF40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kmeans5.mp4" descr="kmeans5.mp4">
            <a:hlinkClick r:id="" action="ppaction://media"/>
            <a:extLst>
              <a:ext uri="{FF2B5EF4-FFF2-40B4-BE49-F238E27FC236}">
                <a16:creationId xmlns:a16="http://schemas.microsoft.com/office/drawing/2014/main" id="{25FE5450-B9D6-C5D7-2B2D-A99C412546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150" y="1825625"/>
            <a:ext cx="6235700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D5247D-B0DF-823F-D3F5-6EF7FB47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38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7C992-8236-4723-DE08-AF46478B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基于密度的方法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C1AF3-122C-643B-D789-BD92637A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基于密度的方法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主要思想：只要“邻域”中密度超过某个阈值，就继续聚类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对给定簇中的每个数据点，在给定半径的邻域中必须包含最少数目的点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可用来过滤噪声或离群点，发现任意形状的簇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1CA0A-4065-F06F-C4A8-CB3C63B2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590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C3BED-CBD3-71BE-5359-550E770E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DBSCAN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B569A-9FBE-83C4-6038-87F4D6E5F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340768"/>
                <a:ext cx="8305800" cy="536483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DBSCAN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(Density-Based Spatial Clustering of Applications with Noise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，具有噪声应用的基于密度的空间聚类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一种基于高密度连通区域的聚类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邻域的密度：邻域内对象的数量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邻域半径：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用户指定参数</a:t>
                </a:r>
                <a14:m>
                  <m:oMath xmlns:m="http://schemas.openxmlformats.org/officeDocument/2006/math"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为每个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对象的邻域半径</a:t>
                </a:r>
                <a:endParaRPr kumimoji="1" lang="en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核心对象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若某个点的</a:t>
                </a:r>
                <a14:m>
                  <m:oMath xmlns:m="http://schemas.openxmlformats.org/officeDocument/2006/math"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邻域内密度达到算法设定的阈值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kumimoji="1" lang="en-US" altLang="zh-CN" sz="2400" i="1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minPts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，则其为核心对象或核心点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B569A-9FBE-83C4-6038-87F4D6E5F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340768"/>
                <a:ext cx="8305800" cy="5364832"/>
              </a:xfrm>
              <a:blipFill>
                <a:blip r:embed="rId3"/>
                <a:stretch>
                  <a:fillRect l="-1069" r="-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D89E2-D54A-7C09-D7E1-BE357C77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767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B8755F-2C87-76FE-4545-78F39CE39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576" y="836712"/>
                <a:ext cx="8703920" cy="579688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直接密度可达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若某点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在点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邻域内，且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是核心点，则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p-q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直接密度可达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密度可达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若有一个点的序列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kumimoji="1" lang="zh-CN" altLang="e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kumimoji="1" lang="zh-CN" altLang="e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en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kumimoji="1" lang="zh-CN" altLang="e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对任意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-q</a:t>
                </a:r>
                <a:r>
                  <a:rPr kumimoji="1" lang="en" altLang="zh-CN" sz="2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i-1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是直接密度可达的，则称从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到</a:t>
                </a:r>
                <a:r>
                  <a:rPr kumimoji="1" lang="en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en" altLang="zh-CN" sz="2400" baseline="-25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密度可达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密度相连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若从某核心点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出发，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都是关于</a:t>
                </a:r>
                <a14:m>
                  <m:oMath xmlns:m="http://schemas.openxmlformats.org/officeDocument/2006/math"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minPts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密度可达的，则称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kumimoji="1" lang="e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是密度相连的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边界点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属于某一个簇的非核心点，其半径范围内除核心点外没有其他点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噪声点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不属于任何一个簇的点，从任何一个核心点出发都是密度不可达的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B8755F-2C87-76FE-4545-78F39CE39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576" y="836712"/>
                <a:ext cx="8703920" cy="5796880"/>
              </a:xfrm>
              <a:blipFill>
                <a:blip r:embed="rId3"/>
                <a:stretch>
                  <a:fillRect l="-981" r="-420" b="-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79741-F768-F90E-84FE-70D3F3F9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763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B64DE-956E-EE7A-E9DE-1616497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4EFA8C4-82D6-6F1D-C084-8E5E65ACE969}"/>
              </a:ext>
            </a:extLst>
          </p:cNvPr>
          <p:cNvSpPr/>
          <p:nvPr/>
        </p:nvSpPr>
        <p:spPr bwMode="auto">
          <a:xfrm>
            <a:off x="5364088" y="2996952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4BC49D6-9648-F110-4044-75032A8CA74C}"/>
              </a:ext>
            </a:extLst>
          </p:cNvPr>
          <p:cNvSpPr/>
          <p:nvPr/>
        </p:nvSpPr>
        <p:spPr bwMode="auto">
          <a:xfrm>
            <a:off x="4572000" y="3320988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C124549-D784-08C5-8745-E9339253EE06}"/>
              </a:ext>
            </a:extLst>
          </p:cNvPr>
          <p:cNvSpPr/>
          <p:nvPr/>
        </p:nvSpPr>
        <p:spPr bwMode="auto">
          <a:xfrm>
            <a:off x="5508932" y="3727388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81AB44-324D-8054-8025-DD8891040249}"/>
              </a:ext>
            </a:extLst>
          </p:cNvPr>
          <p:cNvSpPr/>
          <p:nvPr/>
        </p:nvSpPr>
        <p:spPr bwMode="auto">
          <a:xfrm>
            <a:off x="6228184" y="3320988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B17AED-B097-C871-F441-7968F85A3412}"/>
              </a:ext>
            </a:extLst>
          </p:cNvPr>
          <p:cNvSpPr/>
          <p:nvPr/>
        </p:nvSpPr>
        <p:spPr bwMode="auto">
          <a:xfrm>
            <a:off x="3851920" y="3619376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9EAAD55-5D42-7519-1E6B-956F3C707A3F}"/>
              </a:ext>
            </a:extLst>
          </p:cNvPr>
          <p:cNvSpPr/>
          <p:nvPr/>
        </p:nvSpPr>
        <p:spPr bwMode="auto">
          <a:xfrm>
            <a:off x="4680012" y="4149080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4C574E5-5101-5D9D-4096-30189119E1BC}"/>
              </a:ext>
            </a:extLst>
          </p:cNvPr>
          <p:cNvSpPr/>
          <p:nvPr/>
        </p:nvSpPr>
        <p:spPr bwMode="auto">
          <a:xfrm>
            <a:off x="4428100" y="2061080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44C34D2-B0B1-89F0-82DD-F95DC8478F22}"/>
              </a:ext>
            </a:extLst>
          </p:cNvPr>
          <p:cNvSpPr/>
          <p:nvPr/>
        </p:nvSpPr>
        <p:spPr bwMode="auto">
          <a:xfrm>
            <a:off x="3658776" y="2380343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E21D53-DE36-81C5-FADE-5E5762109D84}"/>
              </a:ext>
            </a:extLst>
          </p:cNvPr>
          <p:cNvSpPr txBox="1"/>
          <p:nvPr/>
        </p:nvSpPr>
        <p:spPr>
          <a:xfrm>
            <a:off x="5508932" y="263204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E737D0-1037-D6C4-DABC-BBE006023897}"/>
              </a:ext>
            </a:extLst>
          </p:cNvPr>
          <p:cNvSpPr txBox="1"/>
          <p:nvPr/>
        </p:nvSpPr>
        <p:spPr>
          <a:xfrm>
            <a:off x="4584282" y="2784122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1D668C-D398-93DD-AB67-DBEFB7A70F3E}"/>
              </a:ext>
            </a:extLst>
          </p:cNvPr>
          <p:cNvSpPr txBox="1"/>
          <p:nvPr/>
        </p:nvSpPr>
        <p:spPr>
          <a:xfrm>
            <a:off x="6100880" y="2962678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D07963-4C5E-0BEE-E511-1A9601D97689}"/>
              </a:ext>
            </a:extLst>
          </p:cNvPr>
          <p:cNvSpPr txBox="1"/>
          <p:nvPr/>
        </p:nvSpPr>
        <p:spPr>
          <a:xfrm>
            <a:off x="5133038" y="3664667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39F57C-9097-8514-04CC-B594AC0C486E}"/>
              </a:ext>
            </a:extLst>
          </p:cNvPr>
          <p:cNvSpPr txBox="1"/>
          <p:nvPr/>
        </p:nvSpPr>
        <p:spPr>
          <a:xfrm>
            <a:off x="3523380" y="3211267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30AE9F-1A8E-7BD0-904B-D9268639CFBB}"/>
              </a:ext>
            </a:extLst>
          </p:cNvPr>
          <p:cNvSpPr txBox="1"/>
          <p:nvPr/>
        </p:nvSpPr>
        <p:spPr>
          <a:xfrm>
            <a:off x="4788024" y="431803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0ABA23-9F8E-F59C-2622-D92F45F3C284}"/>
              </a:ext>
            </a:extLst>
          </p:cNvPr>
          <p:cNvSpPr txBox="1"/>
          <p:nvPr/>
        </p:nvSpPr>
        <p:spPr>
          <a:xfrm>
            <a:off x="2843808" y="4365104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FB2392-4E55-5106-BA03-42C1BC9902BC}"/>
              </a:ext>
            </a:extLst>
          </p:cNvPr>
          <p:cNvSpPr/>
          <p:nvPr/>
        </p:nvSpPr>
        <p:spPr bwMode="auto">
          <a:xfrm>
            <a:off x="3143280" y="4149080"/>
            <a:ext cx="216024" cy="216024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B8BF4C7-162D-BD62-217E-ECF0BF8672FC}"/>
              </a:ext>
            </a:extLst>
          </p:cNvPr>
          <p:cNvSpPr/>
          <p:nvPr/>
        </p:nvSpPr>
        <p:spPr bwMode="auto">
          <a:xfrm>
            <a:off x="2735796" y="1873093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17ECBF3-FEA4-1AC7-B6FF-14DE761F7C59}"/>
              </a:ext>
            </a:extLst>
          </p:cNvPr>
          <p:cNvSpPr/>
          <p:nvPr/>
        </p:nvSpPr>
        <p:spPr bwMode="auto">
          <a:xfrm>
            <a:off x="7007032" y="3305937"/>
            <a:ext cx="216024" cy="216024"/>
          </a:xfrm>
          <a:prstGeom prst="ellipse">
            <a:avLst/>
          </a:prstGeom>
          <a:solidFill>
            <a:srgbClr val="0432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5020E2-FB4C-8E5F-2074-7341E1F7BB57}"/>
              </a:ext>
            </a:extLst>
          </p:cNvPr>
          <p:cNvSpPr txBox="1"/>
          <p:nvPr/>
        </p:nvSpPr>
        <p:spPr>
          <a:xfrm>
            <a:off x="7364744" y="2996952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D80057-1A13-062E-A332-D580BA8C5564}"/>
              </a:ext>
            </a:extLst>
          </p:cNvPr>
          <p:cNvSpPr txBox="1"/>
          <p:nvPr/>
        </p:nvSpPr>
        <p:spPr>
          <a:xfrm>
            <a:off x="2282028" y="1642260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7BBD484-6993-7DC9-7955-228CC7FC80DB}"/>
              </a:ext>
            </a:extLst>
          </p:cNvPr>
          <p:cNvSpPr/>
          <p:nvPr/>
        </p:nvSpPr>
        <p:spPr bwMode="auto">
          <a:xfrm>
            <a:off x="5243678" y="2288306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98DAC93-599F-2F03-F4AA-D45DC5DB93BA}"/>
              </a:ext>
            </a:extLst>
          </p:cNvPr>
          <p:cNvSpPr/>
          <p:nvPr/>
        </p:nvSpPr>
        <p:spPr bwMode="auto">
          <a:xfrm>
            <a:off x="2218749" y="3170161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39052E0-4EF4-DB30-6275-C55F73608EEC}"/>
              </a:ext>
            </a:extLst>
          </p:cNvPr>
          <p:cNvSpPr/>
          <p:nvPr/>
        </p:nvSpPr>
        <p:spPr bwMode="auto">
          <a:xfrm>
            <a:off x="6029053" y="2334325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B2141F-C021-473E-3BD7-4156DDDE3D0E}"/>
              </a:ext>
            </a:extLst>
          </p:cNvPr>
          <p:cNvSpPr/>
          <p:nvPr/>
        </p:nvSpPr>
        <p:spPr bwMode="auto">
          <a:xfrm>
            <a:off x="1812322" y="942519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6760D19-C394-DDCC-1AC9-C5E4E5B47D69}"/>
              </a:ext>
            </a:extLst>
          </p:cNvPr>
          <p:cNvSpPr/>
          <p:nvPr/>
        </p:nvSpPr>
        <p:spPr bwMode="auto">
          <a:xfrm>
            <a:off x="3719997" y="3114197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5027C3A-36AA-0F87-816F-4CE79ABAA79B}"/>
              </a:ext>
            </a:extLst>
          </p:cNvPr>
          <p:cNvSpPr/>
          <p:nvPr/>
        </p:nvSpPr>
        <p:spPr bwMode="auto">
          <a:xfrm>
            <a:off x="4579334" y="2805743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209F419-7A9E-60D7-FC97-D3F6192B4E55}"/>
              </a:ext>
            </a:extLst>
          </p:cNvPr>
          <p:cNvSpPr/>
          <p:nvPr/>
        </p:nvSpPr>
        <p:spPr bwMode="auto">
          <a:xfrm>
            <a:off x="2915816" y="2636912"/>
            <a:ext cx="2088000" cy="2088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94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0B148-B110-BF88-3E96-E8E93604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440432"/>
            <a:ext cx="8020050" cy="889000"/>
          </a:xfrm>
        </p:spPr>
        <p:txBody>
          <a:bodyPr/>
          <a:lstStyle/>
          <a:p>
            <a:r>
              <a:rPr kumimoji="1" lang="en" altLang="zh-CN" dirty="0"/>
              <a:t>DBSCAN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358491-A8F2-E64A-5EA7-A022E9357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252" y="1287016"/>
                <a:ext cx="2424215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" sz="2400" dirty="0"/>
                  <a:t>输入</a:t>
                </a:r>
                <a:r>
                  <a:rPr kumimoji="1" lang="zh-CN" altLang="en-US" sz="2400" dirty="0"/>
                  <a:t>：</a:t>
                </a:r>
                <a:endParaRPr kumimoji="1" lang="en" altLang="zh-CN" sz="2400" dirty="0"/>
              </a:p>
              <a:p>
                <a:pPr marL="0" indent="0">
                  <a:buNone/>
                </a:pPr>
                <a:r>
                  <a:rPr kumimoji="1" lang="en" altLang="zh-CN" sz="2400" dirty="0"/>
                  <a:t>D</a:t>
                </a:r>
                <a:r>
                  <a:rPr kumimoji="1" lang="zh-CN" altLang="en-US" sz="2400" dirty="0"/>
                  <a:t>：一个包含</a:t>
                </a:r>
                <a:r>
                  <a:rPr kumimoji="1" lang="en" altLang="zh-CN" sz="2400" dirty="0"/>
                  <a:t>n</a:t>
                </a:r>
                <a:r>
                  <a:rPr kumimoji="1" lang="zh-CN" altLang="en-US" sz="2400" dirty="0"/>
                  <a:t>个对象的数据集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CN" altLang="en-US" sz="2400" dirty="0"/>
                  <a:t>：半径参数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" altLang="zh-CN" sz="2400" dirty="0" err="1"/>
                  <a:t>MinPts</a:t>
                </a:r>
                <a:r>
                  <a:rPr lang="zh-CN" altLang="en-US" sz="2400" dirty="0"/>
                  <a:t>：</a:t>
                </a:r>
                <a:r>
                  <a:rPr kumimoji="1" lang="zh-CN" altLang="en-US" sz="2400" dirty="0"/>
                  <a:t>邻域密度阈值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kumimoji="1" lang="zh-CN" altLang="en-US" sz="2400" dirty="0"/>
                  <a:t>输出</a:t>
                </a:r>
                <a:r>
                  <a:rPr lang="zh-CN" altLang="en-US" sz="2400" dirty="0"/>
                  <a:t>：</a:t>
                </a:r>
                <a:r>
                  <a:rPr kumimoji="1" lang="zh-CN" altLang="en-US" sz="2400" dirty="0"/>
                  <a:t>基于密度的簇的集合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358491-A8F2-E64A-5EA7-A022E9357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52" y="1287016"/>
                <a:ext cx="2424215" cy="4572000"/>
              </a:xfrm>
              <a:blipFill>
                <a:blip r:embed="rId3"/>
                <a:stretch>
                  <a:fillRect l="-3646" t="-1108" r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96931C-D7D3-97F8-5281-E96DF951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1691DC-CB9F-BB16-7555-E93F961832A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49728" y="548680"/>
                <a:ext cx="6386768" cy="631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l"/>
                  <a:defRPr kumimoji="1" sz="13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US" altLang="zh-CN" sz="2000" kern="0" dirty="0"/>
                  <a:t>1)</a:t>
                </a:r>
                <a:r>
                  <a:rPr lang="zh-CN" altLang="en-US" sz="2000" kern="0" dirty="0"/>
                  <a:t>标记所有对象为</a:t>
                </a:r>
                <a:r>
                  <a:rPr lang="en" altLang="zh-CN" sz="2000" kern="0" dirty="0"/>
                  <a:t>unvisited;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(2) do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(3)   </a:t>
                </a:r>
                <a:r>
                  <a:rPr lang="zh-CN" altLang="en-US" sz="2000" kern="0" dirty="0"/>
                  <a:t>随机选择一个</a:t>
                </a:r>
                <a:r>
                  <a:rPr lang="en" altLang="zh-CN" sz="2000" kern="0" dirty="0"/>
                  <a:t>unvisited</a:t>
                </a:r>
                <a:r>
                  <a:rPr lang="zh-CN" altLang="en-US" sz="2000" kern="0" dirty="0"/>
                  <a:t>对象</a:t>
                </a:r>
                <a:r>
                  <a:rPr lang="en" altLang="zh-CN" sz="2000" kern="0" dirty="0"/>
                  <a:t>p;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(4)   </a:t>
                </a:r>
                <a:r>
                  <a:rPr lang="zh-CN" altLang="en-US" sz="2000" kern="0" dirty="0"/>
                  <a:t>标记</a:t>
                </a:r>
                <a:r>
                  <a:rPr lang="en" altLang="zh-CN" sz="2000" kern="0" dirty="0"/>
                  <a:t>p</a:t>
                </a:r>
                <a:r>
                  <a:rPr lang="zh-CN" altLang="en-US" sz="2000" kern="0" dirty="0"/>
                  <a:t>为</a:t>
                </a:r>
                <a:r>
                  <a:rPr lang="en" altLang="zh-CN" sz="2000" kern="0" dirty="0"/>
                  <a:t>visited; </a:t>
                </a:r>
              </a:p>
              <a:p>
                <a:pPr marL="0" indent="0">
                  <a:buNone/>
                </a:pPr>
                <a:r>
                  <a:rPr lang="en" altLang="zh-CN" sz="2000" kern="0" dirty="0"/>
                  <a:t>(5)   if p</a:t>
                </a:r>
                <a:r>
                  <a:rPr lang="zh-CN" altLang="en-US" sz="2000" kern="0" dirty="0"/>
                  <a:t>的</a:t>
                </a:r>
                <a14:m>
                  <m:oMath xmlns:m="http://schemas.openxmlformats.org/officeDocument/2006/math"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altLang="zh-CN" sz="2000" kern="0" dirty="0"/>
                  <a:t>-</a:t>
                </a:r>
                <a:r>
                  <a:rPr lang="zh-CN" altLang="en-US" sz="2000" kern="0" dirty="0"/>
                  <a:t>邻域至少有</a:t>
                </a:r>
                <a:r>
                  <a:rPr lang="en" altLang="zh-CN" sz="2000" kern="0" dirty="0" err="1"/>
                  <a:t>MinPts</a:t>
                </a:r>
                <a:r>
                  <a:rPr lang="zh-CN" altLang="en-US" sz="2000" kern="0" dirty="0"/>
                  <a:t>个对象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altLang="zh-CN" sz="2000" kern="0" dirty="0"/>
                  <a:t>(6)     </a:t>
                </a:r>
                <a:r>
                  <a:rPr lang="zh-CN" altLang="en-US" sz="2000" kern="0" dirty="0"/>
                  <a:t>创建一个新簇</a:t>
                </a:r>
                <a:r>
                  <a:rPr lang="en" altLang="zh-CN" sz="2000" kern="0" dirty="0"/>
                  <a:t>C</a:t>
                </a:r>
                <a:r>
                  <a:rPr lang="zh-CN" altLang="en" sz="2000" kern="0" dirty="0"/>
                  <a:t>，</a:t>
                </a:r>
                <a:r>
                  <a:rPr lang="zh-CN" altLang="en-US" sz="2000" kern="0" dirty="0"/>
                  <a:t>并把</a:t>
                </a:r>
                <a:r>
                  <a:rPr lang="en" altLang="zh-CN" sz="2000" kern="0" dirty="0"/>
                  <a:t>p</a:t>
                </a:r>
                <a:r>
                  <a:rPr lang="zh-CN" altLang="en-US" sz="2000" kern="0" dirty="0"/>
                  <a:t>添加到</a:t>
                </a:r>
                <a:r>
                  <a:rPr lang="en" altLang="zh-CN" sz="2000" kern="0" dirty="0"/>
                  <a:t>C; </a:t>
                </a:r>
              </a:p>
              <a:p>
                <a:pPr marL="0" indent="0">
                  <a:buNone/>
                </a:pPr>
                <a:r>
                  <a:rPr lang="en" altLang="zh-CN" sz="2000" kern="0" dirty="0"/>
                  <a:t>(7)     </a:t>
                </a:r>
                <a:r>
                  <a:rPr lang="zh-CN" altLang="en-US" sz="2000" kern="0" dirty="0"/>
                  <a:t>令</a:t>
                </a:r>
                <a:r>
                  <a:rPr lang="en" altLang="zh-CN" sz="2000" kern="0" dirty="0"/>
                  <a:t>N</a:t>
                </a:r>
                <a:r>
                  <a:rPr lang="zh-CN" altLang="en-US" sz="2000" kern="0" dirty="0"/>
                  <a:t>为</a:t>
                </a:r>
                <a:r>
                  <a:rPr lang="en" altLang="zh-CN" sz="2000" kern="0" dirty="0"/>
                  <a:t>p</a:t>
                </a:r>
                <a:r>
                  <a:rPr lang="zh-CN" altLang="en-US" sz="2000" kern="0" dirty="0"/>
                  <a:t>的</a:t>
                </a:r>
                <a14:m>
                  <m:oMath xmlns:m="http://schemas.openxmlformats.org/officeDocument/2006/math"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altLang="zh-CN" sz="2000" kern="0" dirty="0"/>
                  <a:t>-</a:t>
                </a:r>
                <a:r>
                  <a:rPr lang="zh-CN" altLang="en-US" sz="2000" kern="0" dirty="0"/>
                  <a:t>邻域中的对象的集合</a:t>
                </a:r>
                <a:r>
                  <a:rPr lang="en-US" altLang="zh-CN" sz="2000" kern="0" dirty="0"/>
                  <a:t>;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altLang="zh-CN" sz="2000" kern="0" dirty="0"/>
                  <a:t>(8)     </a:t>
                </a:r>
                <a:r>
                  <a:rPr lang="en" altLang="zh-CN" sz="2000" kern="0" dirty="0"/>
                  <a:t>for  N</a:t>
                </a:r>
                <a:r>
                  <a:rPr lang="zh-CN" altLang="en-US" sz="2000" kern="0" dirty="0"/>
                  <a:t>中每个点</a:t>
                </a:r>
                <a:r>
                  <a:rPr lang="en" altLang="zh-CN" sz="2000" kern="0" dirty="0"/>
                  <a:t>p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(9)       if p’</a:t>
                </a:r>
                <a:r>
                  <a:rPr lang="zh-CN" altLang="en-US" sz="2000" kern="0" dirty="0"/>
                  <a:t>是</a:t>
                </a:r>
                <a:r>
                  <a:rPr lang="en" altLang="zh-CN" sz="2000" kern="0" dirty="0"/>
                  <a:t>unvisited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(10)       </a:t>
                </a:r>
                <a:r>
                  <a:rPr lang="zh-CN" altLang="en-US" sz="2000" kern="0" dirty="0"/>
                  <a:t>标记</a:t>
                </a:r>
                <a:r>
                  <a:rPr lang="en" altLang="zh-CN" sz="2000" kern="0" dirty="0"/>
                  <a:t>p’</a:t>
                </a:r>
                <a:r>
                  <a:rPr lang="zh-CN" altLang="en-US" sz="2000" kern="0" dirty="0"/>
                  <a:t>为</a:t>
                </a:r>
                <a:r>
                  <a:rPr lang="en" altLang="zh-CN" sz="2000" kern="0" dirty="0"/>
                  <a:t>visited; </a:t>
                </a:r>
              </a:p>
              <a:p>
                <a:pPr marL="0" indent="0">
                  <a:buNone/>
                </a:pPr>
                <a:r>
                  <a:rPr lang="en" altLang="zh-CN" sz="2000" kern="0" dirty="0"/>
                  <a:t>(11).   </a:t>
                </a:r>
                <a:r>
                  <a:rPr lang="zh-CN" altLang="en-US" sz="2000" kern="0" dirty="0"/>
                  <a:t>  </a:t>
                </a:r>
                <a:r>
                  <a:rPr lang="en" altLang="zh-CN" sz="2000" kern="0" dirty="0"/>
                  <a:t> if p’</a:t>
                </a:r>
                <a:r>
                  <a:rPr lang="zh-CN" altLang="en-US" sz="2000" kern="0" dirty="0"/>
                  <a:t>的</a:t>
                </a:r>
                <a14:m>
                  <m:oMath xmlns:m="http://schemas.openxmlformats.org/officeDocument/2006/math"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kern="0" dirty="0"/>
                  <a:t>-</a:t>
                </a:r>
                <a:r>
                  <a:rPr lang="zh-CN" altLang="en-US" sz="2000" kern="0" dirty="0"/>
                  <a:t>邻域至少有</a:t>
                </a:r>
                <a:r>
                  <a:rPr lang="en" altLang="zh-CN" sz="2000" kern="0" dirty="0" err="1"/>
                  <a:t>MinPts</a:t>
                </a:r>
                <a:r>
                  <a:rPr lang="zh-CN" altLang="en-US" sz="2000" kern="0" dirty="0"/>
                  <a:t>个点，把这些点添加到</a:t>
                </a:r>
                <a:r>
                  <a:rPr lang="en" altLang="zh-CN" sz="2000" kern="0" dirty="0"/>
                  <a:t>N</a:t>
                </a:r>
                <a:r>
                  <a:rPr lang="en-US" altLang="zh-CN" sz="2000" kern="0" dirty="0"/>
                  <a:t>;</a:t>
                </a:r>
                <a:endParaRPr lang="en" altLang="zh-CN" sz="20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(12)   </a:t>
                </a:r>
                <a:r>
                  <a:rPr lang="zh-CN" altLang="en-US" sz="2000" kern="0" dirty="0"/>
                  <a:t>  </a:t>
                </a:r>
                <a:r>
                  <a:rPr lang="en" altLang="zh-CN" sz="2000" kern="0" dirty="0"/>
                  <a:t>  if  p’</a:t>
                </a:r>
                <a:r>
                  <a:rPr lang="zh-CN" altLang="en-US" sz="2000" kern="0" dirty="0"/>
                  <a:t>还不是任何簇的成员，把</a:t>
                </a:r>
                <a:r>
                  <a:rPr lang="en" altLang="zh-CN" sz="2000" kern="0" dirty="0"/>
                  <a:t>p'</a:t>
                </a:r>
                <a:r>
                  <a:rPr lang="zh-CN" altLang="en-US" sz="2000" kern="0" dirty="0"/>
                  <a:t>添加到</a:t>
                </a:r>
                <a:r>
                  <a:rPr lang="en" altLang="zh-CN" sz="2000" kern="0" dirty="0"/>
                  <a:t>C;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(13)    end for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(14)    </a:t>
                </a:r>
                <a:r>
                  <a:rPr lang="zh-CN" altLang="en-US" sz="2000" kern="0" dirty="0"/>
                  <a:t>输出</a:t>
                </a:r>
                <a:r>
                  <a:rPr lang="en" altLang="zh-CN" sz="2000" kern="0" dirty="0"/>
                  <a:t>C;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" altLang="zh-CN" sz="2000" kern="0" dirty="0"/>
                  <a:t>(15)    else  </a:t>
                </a:r>
                <a:r>
                  <a:rPr lang="zh-CN" altLang="en-US" sz="2000" kern="0" dirty="0"/>
                  <a:t>标记</a:t>
                </a:r>
                <a:r>
                  <a:rPr lang="en" altLang="zh-CN" sz="2000" kern="0" dirty="0"/>
                  <a:t>p</a:t>
                </a:r>
                <a:r>
                  <a:rPr lang="zh-CN" altLang="en-US" sz="2000" kern="0" dirty="0"/>
                  <a:t>为噪声或边界点</a:t>
                </a:r>
                <a:r>
                  <a:rPr lang="en-US" altLang="zh-CN" sz="2000" kern="0" dirty="0"/>
                  <a:t>;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altLang="zh-CN" sz="2000" kern="0" dirty="0"/>
                  <a:t>(16)</a:t>
                </a:r>
                <a:r>
                  <a:rPr lang="en" altLang="zh-CN" sz="2000" kern="0" dirty="0"/>
                  <a:t>until  </a:t>
                </a:r>
                <a:r>
                  <a:rPr lang="zh-CN" altLang="en-US" sz="2000" kern="0" dirty="0"/>
                  <a:t>没有标记为</a:t>
                </a:r>
                <a:r>
                  <a:rPr lang="en" altLang="zh-CN" sz="2000" kern="0" dirty="0"/>
                  <a:t>unvisited</a:t>
                </a:r>
                <a:r>
                  <a:rPr lang="zh-CN" altLang="en-US" sz="2000" kern="0" dirty="0"/>
                  <a:t>的对象</a:t>
                </a:r>
                <a:r>
                  <a:rPr lang="en-US" altLang="zh-CN" sz="2000" kern="0" dirty="0"/>
                  <a:t>;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1691DC-CB9F-BB16-7555-E93F9618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9728" y="548680"/>
                <a:ext cx="6386768" cy="6315496"/>
              </a:xfrm>
              <a:prstGeom prst="rect">
                <a:avLst/>
              </a:prstGeom>
              <a:blipFill>
                <a:blip r:embed="rId4"/>
                <a:stretch>
                  <a:fillRect l="-992" t="-6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60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9E771-1082-550B-6B52-4544C691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聚类可用于离群点检测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20AC0-B539-106A-E77D-D0C91B57A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EFB00-A478-796E-D8AE-659E8A89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62D10-3D67-058A-FF6C-255889E0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16" y="1740256"/>
            <a:ext cx="7198568" cy="404423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DCC1122-ADDF-7C23-8ABE-5908949963E6}"/>
              </a:ext>
            </a:extLst>
          </p:cNvPr>
          <p:cNvSpPr/>
          <p:nvPr/>
        </p:nvSpPr>
        <p:spPr bwMode="auto">
          <a:xfrm>
            <a:off x="6660248" y="2132856"/>
            <a:ext cx="144000" cy="144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D9EF6EC-CE56-0049-CD3F-19034DD990AC}"/>
              </a:ext>
            </a:extLst>
          </p:cNvPr>
          <p:cNvSpPr/>
          <p:nvPr/>
        </p:nvSpPr>
        <p:spPr bwMode="auto">
          <a:xfrm>
            <a:off x="7308320" y="2564920"/>
            <a:ext cx="144000" cy="144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6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FAA56-9288-15C5-DFEB-18BCF48E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DBSCAN</a:t>
            </a:r>
            <a:r>
              <a:rPr kumimoji="1" lang="zh-CN" altLang="en-US" dirty="0"/>
              <a:t>算法优缺点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0B457A-B164-4191-7623-9257AC1E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40768"/>
            <a:ext cx="8301038" cy="5364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优点：</a:t>
            </a:r>
            <a:endParaRPr kumimoji="1"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不需要指定簇个数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可以发现任意形状的簇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擅长找到噪声点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缺点：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数据密度不均匀时，效果较差</a:t>
            </a:r>
            <a:endParaRPr kumimoji="1"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高维数据有些困难</a:t>
            </a:r>
            <a:endParaRPr kumimoji="1"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参数对结果的影响大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151CC-86F2-6D4E-B54B-430D9CEB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535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ED15F-333D-06BF-8A5C-4A112811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mile.mp4" descr="smile.mp4">
            <a:hlinkClick r:id="" action="ppaction://media"/>
            <a:extLst>
              <a:ext uri="{FF2B5EF4-FFF2-40B4-BE49-F238E27FC236}">
                <a16:creationId xmlns:a16="http://schemas.microsoft.com/office/drawing/2014/main" id="{0B48671A-A296-734B-DA39-C16472F764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463" y="765175"/>
            <a:ext cx="7348537" cy="5511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828855-7634-AAC0-FC8C-32F7CEEE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37D37-6458-9E9D-EA4A-077FA5D3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mile2.mp4" descr="smile2.mp4">
            <a:hlinkClick r:id="" action="ppaction://media"/>
            <a:extLst>
              <a:ext uri="{FF2B5EF4-FFF2-40B4-BE49-F238E27FC236}">
                <a16:creationId xmlns:a16="http://schemas.microsoft.com/office/drawing/2014/main" id="{17582E13-11BA-A2B8-2D37-D0D49F5C7A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463" y="533400"/>
            <a:ext cx="7383462" cy="5537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1C1C5-F102-4576-AD87-8A9E182E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035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2EDA5-C09B-2939-4341-AA9A74F6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机器学习（按学习方式分类）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971E0-D12A-8989-4DCC-559CB10B5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229225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监督学习（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Supervised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训练集：有标注数据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通过大量有标记的训练数据进行学习，建立模型用来预测待标记的数据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很难获得大量标记样本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非监督学习（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upervised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训练集：无需标注、相似个体聚为一类、最小化类内距离、最大化类间距离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半监督学习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Semi-s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upervised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80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训练集：标注（少量）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未标注（大量）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30838-89BC-40BB-715E-98795B0C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820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DDBBA-74F8-994E-14C6-41DE3927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ln w="18415" cmpd="sng">
                  <a:noFill/>
                  <a:prstDash val="solid"/>
                </a:ln>
                <a:latin typeface="微软雅黑"/>
                <a:ea typeface="微软雅黑"/>
              </a:rPr>
              <a:t>文本</a:t>
            </a:r>
            <a:r>
              <a:rPr lang="zh-CN" altLang="en-US" dirty="0">
                <a:ln w="18415" cmpd="sng">
                  <a:noFill/>
                  <a:prstDash val="solid"/>
                </a:ln>
                <a:latin typeface="微软雅黑"/>
                <a:ea typeface="微软雅黑"/>
              </a:rPr>
              <a:t>聚类意义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0BDF9-858C-F164-7865-BBB1A80F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3816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文本聚类具有重要的现实意义，被广泛应用于大型文档集合的自动组织构建等工作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文本聚类对用户感兴趣的文档聚类，从而发现用户的兴趣模式并用于信息过滤和信息主动推荐等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聚类可用于提高分类精度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BF1E1A-F0EB-06B6-4193-C9766BEF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225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59347-F7E9-8A85-FC98-47016A4F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78326"/>
            <a:ext cx="8020050" cy="889000"/>
          </a:xfrm>
        </p:spPr>
        <p:txBody>
          <a:bodyPr/>
          <a:lstStyle/>
          <a:p>
            <a:r>
              <a:rPr kumimoji="1" lang="zh-CN" altLang="en-US" dirty="0"/>
              <a:t>聚类应用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C34F1-30D8-8252-0A2E-F33F746E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0" y="1171324"/>
            <a:ext cx="8543007" cy="56866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商务智能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市场销售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银行客户群划分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25800">
              <a:lnSpc>
                <a:spcPct val="150000"/>
              </a:lnSpc>
            </a:pP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通过聚类分组，以简明、易访问方式返回结果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25800">
              <a:lnSpc>
                <a:spcPct val="150000"/>
              </a:lnSpc>
            </a:pPr>
            <a:r>
              <a:rPr lang="zh-CN" altLang="en-US" sz="2400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城市规划 </a:t>
            </a:r>
            <a:r>
              <a:rPr lang="en-US" altLang="zh-CN" sz="2400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将城市中的房子放在一个数据集中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考虑房子的价值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类型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用途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位置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等因素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对该数据集进行聚类分析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为数据分组 </a:t>
            </a:r>
            <a:r>
              <a:rPr lang="en-US" altLang="zh-CN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4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便于城市规划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F8B314-771F-583A-2B01-8DD54086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233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077DC-E37F-5073-4CC4-97FC6E84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什么是一个好的聚类方法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C0D7C-D2E7-7391-4F13-2BC82959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76374"/>
            <a:ext cx="8301038" cy="5229225"/>
          </a:xfrm>
        </p:spPr>
        <p:txBody>
          <a:bodyPr/>
          <a:lstStyle/>
          <a:p>
            <a:r>
              <a:rPr kumimoji="1" lang="zh-CN" altLang="en-US" dirty="0"/>
              <a:t>一个好的聚类方法要能产生高质量的聚类结果，要具备以下两个特点</a:t>
            </a:r>
            <a:r>
              <a:rPr lang="zh-CN" altLang="en-US" dirty="0"/>
              <a:t>：</a:t>
            </a:r>
            <a:endParaRPr kumimoji="1" lang="en-US" altLang="zh-CN" dirty="0"/>
          </a:p>
          <a:p>
            <a:pPr marL="685800">
              <a:buFont typeface="Wingdings" pitchFamily="2" charset="2"/>
              <a:buChar char="ü"/>
            </a:pPr>
            <a:r>
              <a:rPr kumimoji="1" lang="zh-CN" altLang="en-US" dirty="0"/>
              <a:t>高的簇内相似性</a:t>
            </a:r>
            <a:endParaRPr kumimoji="1" lang="en-US" altLang="zh-CN" dirty="0"/>
          </a:p>
          <a:p>
            <a:pPr marL="685800">
              <a:buFont typeface="Wingdings" pitchFamily="2" charset="2"/>
              <a:buChar char="ü"/>
            </a:pPr>
            <a:r>
              <a:rPr kumimoji="1" lang="zh-CN" altLang="en-US" dirty="0"/>
              <a:t>低的簇间相似性</a:t>
            </a:r>
          </a:p>
          <a:p>
            <a:r>
              <a:rPr kumimoji="1" lang="zh-CN" altLang="en-US" dirty="0"/>
              <a:t>聚类方法好坏取决于</a:t>
            </a:r>
            <a:endParaRPr kumimoji="1" lang="en-US" altLang="zh-CN" dirty="0"/>
          </a:p>
          <a:p>
            <a:pPr marL="685800">
              <a:buFont typeface="Wingdings" pitchFamily="2" charset="2"/>
              <a:buChar char="ü"/>
            </a:pPr>
            <a:r>
              <a:rPr kumimoji="1" lang="zh-CN" altLang="en-US" dirty="0"/>
              <a:t>聚类方法采用的相似性评估方法</a:t>
            </a:r>
            <a:endParaRPr kumimoji="1" lang="en-US" altLang="zh-CN" dirty="0"/>
          </a:p>
          <a:p>
            <a:pPr marL="685800">
              <a:buFont typeface="Wingdings" pitchFamily="2" charset="2"/>
              <a:buChar char="ü"/>
            </a:pPr>
            <a:r>
              <a:rPr kumimoji="1" lang="zh-CN" altLang="en-US" dirty="0"/>
              <a:t>能发现某些还是所有的隐含模式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F6775-AB9D-696C-9459-05AF314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51CF3-BC42-0166-CBBB-48257E45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823260"/>
            <a:ext cx="4605360" cy="20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BFF25-8595-156D-EBE9-2470BBF7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聚类方法要求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70552-CFCA-D357-BF48-AED2793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40768"/>
            <a:ext cx="8301038" cy="5184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可伸缩性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能够处理不同类型的属性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能发现任意形状的簇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在决定输入参数的时候，尽量不需要特定的领域知识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能够处理噪声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对输入数据对象的顺序不敏感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能处理高维数据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结果是可解释的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ADFD4-8911-C25A-6C79-EBA1B132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865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BD679-9A76-1721-D7DF-7097F039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文本聚类过程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10E24-0165-6BA8-CF54-8AB1C2D9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51" y="1337714"/>
            <a:ext cx="8301038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取一组未标记的文本数据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制定特征选取策略及计算方法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制定聚类过程所使用的相似度度量标准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确定如何将文本分配给聚簇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制定聚类过程评价标准及结束条件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C4F413-55E6-1EC2-89A5-81CF6E34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DD74461-DA42-F0C3-882B-81FD09B69ADD}"/>
              </a:ext>
            </a:extLst>
          </p:cNvPr>
          <p:cNvSpPr/>
          <p:nvPr/>
        </p:nvSpPr>
        <p:spPr bwMode="auto">
          <a:xfrm>
            <a:off x="6444208" y="116632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分词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42C9E94-E69E-3EC1-B40E-1597D04F0F6E}"/>
              </a:ext>
            </a:extLst>
          </p:cNvPr>
          <p:cNvSpPr/>
          <p:nvPr/>
        </p:nvSpPr>
        <p:spPr bwMode="auto">
          <a:xfrm>
            <a:off x="6444208" y="1005632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词频统计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A3E00A5-F087-9B48-007F-5DFFC3F20B92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>
            <a:off x="7513117" y="548680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B44A66-4BD7-C092-799D-FEC094642EDD}"/>
              </a:ext>
            </a:extLst>
          </p:cNvPr>
          <p:cNvSpPr/>
          <p:nvPr/>
        </p:nvSpPr>
        <p:spPr bwMode="auto">
          <a:xfrm>
            <a:off x="6444207" y="1881636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停用词过滤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F86C1E9-7FE4-197E-D022-C5DAE5B8DBE3}"/>
              </a:ext>
            </a:extLst>
          </p:cNvPr>
          <p:cNvCxnSpPr/>
          <p:nvPr/>
        </p:nvCxnSpPr>
        <p:spPr bwMode="auto">
          <a:xfrm>
            <a:off x="7503668" y="1424684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CBAC2DD-4065-7117-8590-B4A4C9139B47}"/>
              </a:ext>
            </a:extLst>
          </p:cNvPr>
          <p:cNvSpPr/>
          <p:nvPr/>
        </p:nvSpPr>
        <p:spPr bwMode="auto">
          <a:xfrm>
            <a:off x="6455244" y="2770807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特征项选取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F05DBDA-B7C4-0BF5-608A-15038B19F95D}"/>
              </a:ext>
            </a:extLst>
          </p:cNvPr>
          <p:cNvCxnSpPr/>
          <p:nvPr/>
        </p:nvCxnSpPr>
        <p:spPr bwMode="auto">
          <a:xfrm>
            <a:off x="7499762" y="2313855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EAA7B4C-5B5C-1057-A889-BB29C43A7DAB}"/>
              </a:ext>
            </a:extLst>
          </p:cNvPr>
          <p:cNvSpPr/>
          <p:nvPr/>
        </p:nvSpPr>
        <p:spPr bwMode="auto">
          <a:xfrm>
            <a:off x="6455244" y="3615038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特征权值计算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1FB3482-D612-A45C-EBDA-06F77BE053B9}"/>
              </a:ext>
            </a:extLst>
          </p:cNvPr>
          <p:cNvCxnSpPr/>
          <p:nvPr/>
        </p:nvCxnSpPr>
        <p:spPr bwMode="auto">
          <a:xfrm>
            <a:off x="7499762" y="3158086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604AFEB-DA9B-B900-C7A6-9939856D16B5}"/>
              </a:ext>
            </a:extLst>
          </p:cNvPr>
          <p:cNvSpPr/>
          <p:nvPr/>
        </p:nvSpPr>
        <p:spPr bwMode="auto">
          <a:xfrm>
            <a:off x="6455244" y="4535982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执行聚类算法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3135B60-E6DD-A38C-ED13-134F94A15355}"/>
              </a:ext>
            </a:extLst>
          </p:cNvPr>
          <p:cNvCxnSpPr/>
          <p:nvPr/>
        </p:nvCxnSpPr>
        <p:spPr bwMode="auto">
          <a:xfrm>
            <a:off x="7499762" y="4079030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12F68B0-DE72-1EDF-E1D1-494A06C794F3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V="1">
            <a:off x="5410661" y="5400079"/>
            <a:ext cx="132976" cy="248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1935BE0-24EE-D35A-46F9-5E96260A0E17}"/>
              </a:ext>
            </a:extLst>
          </p:cNvPr>
          <p:cNvSpPr/>
          <p:nvPr/>
        </p:nvSpPr>
        <p:spPr bwMode="auto">
          <a:xfrm>
            <a:off x="6455244" y="5392604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聚类结果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E4DC1E5-DFA3-3101-55EE-8DDF9A83AC7C}"/>
              </a:ext>
            </a:extLst>
          </p:cNvPr>
          <p:cNvCxnSpPr/>
          <p:nvPr/>
        </p:nvCxnSpPr>
        <p:spPr bwMode="auto">
          <a:xfrm>
            <a:off x="7524328" y="4941168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ECC4F4F3-8363-0B37-40D6-349905F9CDB2}"/>
              </a:ext>
            </a:extLst>
          </p:cNvPr>
          <p:cNvSpPr/>
          <p:nvPr/>
        </p:nvSpPr>
        <p:spPr bwMode="auto">
          <a:xfrm>
            <a:off x="4618577" y="4968030"/>
            <a:ext cx="1584168" cy="45693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调整参数</a:t>
            </a: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96D9AF-F2E3-3A6A-AF53-4E946D308B20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6096" y="6025440"/>
            <a:ext cx="20636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FED52F57-222A-B92C-1926-922E7DFBA7BF}"/>
              </a:ext>
            </a:extLst>
          </p:cNvPr>
          <p:cNvSpPr/>
          <p:nvPr/>
        </p:nvSpPr>
        <p:spPr bwMode="auto">
          <a:xfrm>
            <a:off x="6430853" y="6248400"/>
            <a:ext cx="2137817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聚类评估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2161A8E-6623-E74E-20B7-7BC728189415}"/>
              </a:ext>
            </a:extLst>
          </p:cNvPr>
          <p:cNvCxnSpPr/>
          <p:nvPr/>
        </p:nvCxnSpPr>
        <p:spPr bwMode="auto">
          <a:xfrm>
            <a:off x="7499937" y="5796964"/>
            <a:ext cx="0" cy="456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4ADBCE9-949E-C249-7AAE-2E7C057B4B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36096" y="5459378"/>
            <a:ext cx="0" cy="5660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C1A1E05-0CC5-EBF0-0D37-FCEF4D1556B0}"/>
              </a:ext>
            </a:extLst>
          </p:cNvPr>
          <p:cNvCxnSpPr>
            <a:cxnSpLocks/>
          </p:cNvCxnSpPr>
          <p:nvPr/>
        </p:nvCxnSpPr>
        <p:spPr bwMode="auto">
          <a:xfrm flipV="1">
            <a:off x="5436096" y="4307506"/>
            <a:ext cx="0" cy="633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FA6EAF2-5D2A-1496-6494-611717AAD0C2}"/>
              </a:ext>
            </a:extLst>
          </p:cNvPr>
          <p:cNvCxnSpPr/>
          <p:nvPr/>
        </p:nvCxnSpPr>
        <p:spPr bwMode="auto">
          <a:xfrm>
            <a:off x="5436096" y="4307506"/>
            <a:ext cx="20636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8030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E2984-28FF-2AC1-C2BF-9849ED3B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特征提取过程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0EFB4-A139-227F-8869-A07E49DEE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99" y="1422400"/>
            <a:ext cx="8683501" cy="4976961"/>
          </a:xfrm>
        </p:spPr>
        <p:txBody>
          <a:bodyPr/>
          <a:lstStyle/>
          <a:p>
            <a:pPr marL="0" lvl="1" indent="-457200">
              <a:spcBef>
                <a:spcPts val="6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文本表示：向量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-457200">
              <a:spcBef>
                <a:spcPts val="6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信息统计、制定特征提取策略、降维（低频词和停用词）等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-457200">
              <a:spcBef>
                <a:spcPts val="6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计算特征权重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-457200">
              <a:spcBef>
                <a:spcPts val="600"/>
              </a:spcBef>
            </a:pP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-457200">
              <a:spcBef>
                <a:spcPts val="600"/>
              </a:spcBef>
            </a:pP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indent="-457200">
              <a:spcBef>
                <a:spcPts val="600"/>
              </a:spcBef>
            </a:pPr>
            <a:r>
              <a:rPr lang="en-US" altLang="zh-CN" sz="2400" i="1" kern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i="1" kern="1200" baseline="-25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为单词 </a:t>
            </a:r>
            <a:r>
              <a:rPr lang="en-US" altLang="zh-CN" sz="2400" i="1" kern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i="1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在文档 </a:t>
            </a:r>
            <a:r>
              <a:rPr lang="en-US" altLang="zh-CN" sz="2400" i="1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i="1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中出现的频率</a:t>
            </a:r>
            <a:endParaRPr lang="en-US" altLang="zh-CN" sz="240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lvl="1" indent="-457200">
              <a:spcBef>
                <a:spcPts val="600"/>
              </a:spcBef>
            </a:pPr>
            <a:r>
              <a:rPr lang="en-US" altLang="zh-CN" sz="2400" i="1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为该集合中文档的数量</a:t>
            </a:r>
            <a:endParaRPr lang="en-US" altLang="zh-CN" sz="240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lvl="1" indent="-457200">
              <a:spcBef>
                <a:spcPts val="600"/>
              </a:spcBef>
            </a:pPr>
            <a:r>
              <a:rPr lang="en-US" altLang="zh-CN" sz="2400" i="1" kern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1200" baseline="-25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是特征</a:t>
            </a:r>
            <a:r>
              <a:rPr lang="en-US" altLang="zh-CN" sz="2400" kern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出现的文档数</a:t>
            </a:r>
            <a:endParaRPr lang="en-US" altLang="zh-CN" sz="240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lvl="1" indent="-457200">
              <a:spcBef>
                <a:spcPts val="600"/>
              </a:spcBef>
            </a:pPr>
            <a:r>
              <a:rPr lang="en-US" altLang="zh-CN" sz="2400" i="1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为所有特征的数量。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3F009F-8CFA-16A9-249F-79C5336C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5875E-1D8E-5C47-A1E8-9C990B064D3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A340E0C-B493-CD07-EFF3-06EEA5D05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387914"/>
              </p:ext>
            </p:extLst>
          </p:nvPr>
        </p:nvGraphicFramePr>
        <p:xfrm>
          <a:off x="4572000" y="2204864"/>
          <a:ext cx="3582649" cy="216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r:id="rId4" imgW="1447800" imgH="876300" progId="Equation.DSMT4">
                  <p:embed/>
                </p:oleObj>
              </mc:Choice>
              <mc:Fallback>
                <p:oleObj r:id="rId4" imgW="1447800" imgH="8763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8B11B1B-FAC1-439F-9D85-788DD186B2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204864"/>
                        <a:ext cx="3582649" cy="2168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944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48746</TotalTime>
  <Words>1684</Words>
  <Application>Microsoft Office PowerPoint</Application>
  <PresentationFormat>全屏显示(4:3)</PresentationFormat>
  <Paragraphs>246</Paragraphs>
  <Slides>33</Slides>
  <Notes>33</Notes>
  <HiddenSlides>0</HiddenSlides>
  <MMClips>7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Cambria Math</vt:lpstr>
      <vt:lpstr>微软雅黑</vt:lpstr>
      <vt:lpstr>Wingdings</vt:lpstr>
      <vt:lpstr>Calibri</vt:lpstr>
      <vt:lpstr>微软雅黑</vt:lpstr>
      <vt:lpstr>Times New Roman</vt:lpstr>
      <vt:lpstr>等线</vt:lpstr>
      <vt:lpstr>楷体_GB2312</vt:lpstr>
      <vt:lpstr>等线 Light</vt:lpstr>
      <vt:lpstr>Malgun Gothic</vt:lpstr>
      <vt:lpstr>自定义设计方案</vt:lpstr>
      <vt:lpstr>Equation.DSMT4</vt:lpstr>
      <vt:lpstr>SmartDraw</vt:lpstr>
      <vt:lpstr>文本聚类</vt:lpstr>
      <vt:lpstr>聚类示例</vt:lpstr>
      <vt:lpstr>聚类可用于离群点检测 </vt:lpstr>
      <vt:lpstr>文本聚类意义</vt:lpstr>
      <vt:lpstr>聚类应用</vt:lpstr>
      <vt:lpstr>什么是一个好的聚类方法?</vt:lpstr>
      <vt:lpstr>聚类方法要求</vt:lpstr>
      <vt:lpstr>文本聚类过程</vt:lpstr>
      <vt:lpstr>特征提取过程</vt:lpstr>
      <vt:lpstr>存储聚类特征向量的矩阵</vt:lpstr>
      <vt:lpstr>评价聚类质量</vt:lpstr>
      <vt:lpstr>计算数据间的距离</vt:lpstr>
      <vt:lpstr>计算数据间的距离</vt:lpstr>
      <vt:lpstr>划分方法</vt:lpstr>
      <vt:lpstr>K均值算法</vt:lpstr>
      <vt:lpstr>K-均值算法</vt:lpstr>
      <vt:lpstr>K-均值算法优缺点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基于密度的方法</vt:lpstr>
      <vt:lpstr>DBSCAN</vt:lpstr>
      <vt:lpstr>PowerPoint 演示文稿</vt:lpstr>
      <vt:lpstr>PowerPoint 演示文稿</vt:lpstr>
      <vt:lpstr>DBSCAN</vt:lpstr>
      <vt:lpstr>DBSCAN算法优缺点</vt:lpstr>
      <vt:lpstr>PowerPoint 演示文稿</vt:lpstr>
      <vt:lpstr>PowerPoint 演示文稿</vt:lpstr>
      <vt:lpstr>机器学习（按学习方式分类）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第六章 文本聚类及半监督学习</dc:title>
  <dc:subject/>
  <dc:creator/>
  <cp:keywords/>
  <dc:description/>
  <cp:lastModifiedBy>Peter</cp:lastModifiedBy>
  <cp:revision>802</cp:revision>
  <cp:lastPrinted>2022-12-12T13:53:45Z</cp:lastPrinted>
  <dcterms:created xsi:type="dcterms:W3CDTF">2001-07-18T23:57:34Z</dcterms:created>
  <dcterms:modified xsi:type="dcterms:W3CDTF">2023-05-16T05:55:30Z</dcterms:modified>
  <cp:category/>
</cp:coreProperties>
</file>